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413" r:id="rId2"/>
    <p:sldId id="349" r:id="rId3"/>
    <p:sldId id="351" r:id="rId4"/>
    <p:sldId id="353" r:id="rId5"/>
    <p:sldId id="354" r:id="rId6"/>
    <p:sldId id="356" r:id="rId7"/>
    <p:sldId id="357" r:id="rId8"/>
    <p:sldId id="358" r:id="rId9"/>
    <p:sldId id="361" r:id="rId10"/>
    <p:sldId id="360" r:id="rId11"/>
    <p:sldId id="359" r:id="rId12"/>
    <p:sldId id="364" r:id="rId13"/>
    <p:sldId id="365" r:id="rId14"/>
    <p:sldId id="362" r:id="rId15"/>
    <p:sldId id="368" r:id="rId16"/>
    <p:sldId id="369" r:id="rId17"/>
    <p:sldId id="370" r:id="rId18"/>
    <p:sldId id="371" r:id="rId19"/>
    <p:sldId id="372" r:id="rId20"/>
    <p:sldId id="377" r:id="rId21"/>
    <p:sldId id="380" r:id="rId22"/>
    <p:sldId id="381" r:id="rId23"/>
    <p:sldId id="382" r:id="rId24"/>
    <p:sldId id="385" r:id="rId25"/>
    <p:sldId id="386" r:id="rId26"/>
    <p:sldId id="387" r:id="rId27"/>
    <p:sldId id="389" r:id="rId28"/>
    <p:sldId id="408" r:id="rId29"/>
    <p:sldId id="401" r:id="rId30"/>
    <p:sldId id="402" r:id="rId31"/>
    <p:sldId id="412" r:id="rId32"/>
    <p:sldId id="409" r:id="rId33"/>
    <p:sldId id="404" r:id="rId34"/>
    <p:sldId id="405" r:id="rId35"/>
    <p:sldId id="379" r:id="rId36"/>
    <p:sldId id="414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6473A-D294-405A-B362-DEF8972530A4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BDF-6ECC-4655-A95D-940A9F9A13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51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F439-D506-4600-B731-F2AD17899250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1B685-EA14-4B5C-84C3-23E64C063BF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F439-D506-4600-B731-F2AD17899250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685-EA14-4B5C-84C3-23E64C063B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F439-D506-4600-B731-F2AD17899250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685-EA14-4B5C-84C3-23E64C063B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F439-D506-4600-B731-F2AD17899250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685-EA14-4B5C-84C3-23E64C063B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F439-D506-4600-B731-F2AD17899250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685-EA14-4B5C-84C3-23E64C063BF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F439-D506-4600-B731-F2AD17899250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685-EA14-4B5C-84C3-23E64C063BF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F439-D506-4600-B731-F2AD17899250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685-EA14-4B5C-84C3-23E64C063BF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F439-D506-4600-B731-F2AD17899250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685-EA14-4B5C-84C3-23E64C063B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F439-D506-4600-B731-F2AD17899250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685-EA14-4B5C-84C3-23E64C063B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F439-D506-4600-B731-F2AD17899250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685-EA14-4B5C-84C3-23E64C063B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F439-D506-4600-B731-F2AD17899250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685-EA14-4B5C-84C3-23E64C063B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4C8F439-D506-4600-B731-F2AD17899250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31B685-EA14-4B5C-84C3-23E64C063BF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d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5.png"/><Relationship Id="rId10" Type="http://schemas.openxmlformats.org/officeDocument/2006/relationships/image" Target="../media/image36.png"/><Relationship Id="rId4" Type="http://schemas.openxmlformats.org/officeDocument/2006/relationships/image" Target="../media/image4.jpe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5.png"/><Relationship Id="rId10" Type="http://schemas.openxmlformats.org/officeDocument/2006/relationships/image" Target="../media/image46.jpeg"/><Relationship Id="rId4" Type="http://schemas.openxmlformats.org/officeDocument/2006/relationships/image" Target="../media/image4.jpeg"/><Relationship Id="rId9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jpeg"/><Relationship Id="rId7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.jpe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.png"/><Relationship Id="rId10" Type="http://schemas.openxmlformats.org/officeDocument/2006/relationships/image" Target="../media/image56.jpeg"/><Relationship Id="rId4" Type="http://schemas.openxmlformats.org/officeDocument/2006/relationships/image" Target="../media/image4.jpeg"/><Relationship Id="rId9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3.jpeg"/><Relationship Id="rId7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.png"/><Relationship Id="rId10" Type="http://schemas.openxmlformats.org/officeDocument/2006/relationships/image" Target="../media/image62.jpeg"/><Relationship Id="rId4" Type="http://schemas.openxmlformats.org/officeDocument/2006/relationships/image" Target="../media/image4.jpeg"/><Relationship Id="rId9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155681"/>
            <a:ext cx="4071966" cy="584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500298" y="571480"/>
            <a:ext cx="4100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IZTACALCO  2012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26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286016" y="6926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4. Pesar y medir a los alumnos</a:t>
            </a:r>
            <a:r>
              <a:rPr lang="es-ES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es-ES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endParaRPr lang="es-ES" sz="3200" dirty="0" smtClean="0">
              <a:solidFill>
                <a:srgbClr val="00B0F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928662" y="1772816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entregaron 719  permisos para  que los padres de familia autorizaran  la toma de peso y talla de sus hijos, la que se realizó 100% de  los alumnos  </a:t>
            </a:r>
            <a:endParaRPr lang="es-E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048523"/>
              </p:ext>
            </p:extLst>
          </p:nvPr>
        </p:nvGraphicFramePr>
        <p:xfrm>
          <a:off x="1089396" y="3479408"/>
          <a:ext cx="67687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483635"/>
                <a:gridCol w="524477"/>
                <a:gridCol w="504056"/>
                <a:gridCol w="504056"/>
                <a:gridCol w="504056"/>
                <a:gridCol w="72008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Total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290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4054"/>
              </p:ext>
            </p:extLst>
          </p:nvPr>
        </p:nvGraphicFramePr>
        <p:xfrm>
          <a:off x="1743267" y="4847560"/>
          <a:ext cx="527700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24477"/>
                <a:gridCol w="504056"/>
                <a:gridCol w="504056"/>
                <a:gridCol w="72008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Total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34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254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3275856" y="3131676"/>
            <a:ext cx="236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ESCUELA CANADA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987824" y="4427820"/>
            <a:ext cx="299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ESCULA PARTICIPACIÓN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33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4 Marcador de contenido" descr="https://njnepw.bay.livefilestore.com/y1mEYgWy2vt2h0Tq61wIr5zWAlnqe4h_lOZQ4v5JV54P13ghozEnkGL06IiVAj4Og58uMdu-2Bc9QexA5aauO59K8hqqPbL1-evIGdcn1ssjHKgEpM5KY8HqA/P4200260.JPG?psid=1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928802"/>
            <a:ext cx="2422052" cy="1716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Señora de Cabello\Documents\DCIM\100OLYMP\P5110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0524" y="1738468"/>
            <a:ext cx="2002936" cy="17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3214678" y="357166"/>
            <a:ext cx="4214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4. Pesar y medir a los alumnos</a:t>
            </a:r>
            <a:endParaRPr lang="es-ES" sz="3200" dirty="0" smtClean="0">
              <a:solidFill>
                <a:srgbClr val="00B0F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16" name="Picture 2" descr="D:\ACTIVIDADES ESCUELA PARTICIPACION SOCIAL\3\1.-chMEDICION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54" y="3810423"/>
            <a:ext cx="2339141" cy="192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ACTIVIDADES ESCUELA PARTICIPACION SOCIAL\3\2.-chMEDICION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52" y="3933056"/>
            <a:ext cx="2588656" cy="183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26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857224" y="1857364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El diagnostico nutricional  de la población,  se realizó obteniendo el Índice de Maza Corporal de acuerdo lo establecido por los SSP del D.F.</a:t>
            </a:r>
            <a:endParaRPr lang="es-E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928794" y="214290"/>
            <a:ext cx="5272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4.2  Diagnostico nutricional </a:t>
            </a:r>
            <a:endParaRPr lang="es-ES" sz="3200" dirty="0" smtClean="0">
              <a:solidFill>
                <a:srgbClr val="00B0F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graphicFrame>
        <p:nvGraphicFramePr>
          <p:cNvPr id="15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820193"/>
              </p:ext>
            </p:extLst>
          </p:nvPr>
        </p:nvGraphicFramePr>
        <p:xfrm>
          <a:off x="2267744" y="3214686"/>
          <a:ext cx="4375959" cy="261602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833920"/>
                <a:gridCol w="1648986"/>
                <a:gridCol w="893053"/>
              </a:tblGrid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</a:rPr>
                        <a:t>OBESIDAD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FF0000"/>
                          </a:solidFill>
                          <a:effectLst/>
                        </a:rPr>
                        <a:t>42 niños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FF0000"/>
                          </a:solidFill>
                          <a:effectLst/>
                        </a:rPr>
                        <a:t>8%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SOBREPESO</a:t>
                      </a:r>
                      <a:endParaRPr lang="es-E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90 niños</a:t>
                      </a:r>
                      <a:endParaRPr lang="es-E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16%  </a:t>
                      </a:r>
                      <a:endParaRPr lang="es-E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4942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chemeClr val="bg1"/>
                          </a:solidFill>
                          <a:effectLst/>
                        </a:rPr>
                        <a:t>132 niños</a:t>
                      </a:r>
                      <a:endParaRPr lang="es-ES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ES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24 %</a:t>
                      </a:r>
                      <a:endParaRPr lang="es-ES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26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357290" y="1494526"/>
            <a:ext cx="664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5  Aplicar Encuesta Nutricional a los alumnos con sobrepeso </a:t>
            </a:r>
            <a:endParaRPr lang="es-ES" sz="3200" dirty="0" smtClean="0">
              <a:solidFill>
                <a:srgbClr val="00B0F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142976" y="3209376"/>
            <a:ext cx="678661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095750" algn="l"/>
              </a:tabLst>
            </a:pP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 los 132 niños que resultaron con  Sobrepeso, Obesidad ,  se les realizo, una  Encuesta Nutricional para conocer sus hábitos y frecuencia de consumo de alimentos. </a:t>
            </a:r>
            <a:endParaRPr lang="es-E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48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785786" y="1428736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7. Capacitar a los alumnos y Profesores en Alimentación Saludable</a:t>
            </a:r>
            <a:endParaRPr lang="es-ES" sz="3200" dirty="0" smtClean="0">
              <a:solidFill>
                <a:srgbClr val="00B0F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142976" y="3280814"/>
            <a:ext cx="678661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095750" algn="l"/>
              </a:tabLst>
            </a:pP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capacitó  a 544 niños y 32 Profesores del plantel  en  Alimentación Saludable ,  y se   favoreció  una cultura de hábitos alimenticios saludables.</a:t>
            </a:r>
            <a:endParaRPr lang="es-E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193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000100" y="1428736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7 Capacitar a los alumnos y Profesores en Alimentación Saludable</a:t>
            </a:r>
            <a:endParaRPr lang="es-ES" sz="3200" dirty="0" smtClean="0">
              <a:solidFill>
                <a:srgbClr val="00B0F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14" name="Picture 2" descr="C:\Users\Señora de Cabello\Documents\DCIM\100OLYMP\P523009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066" y="4907018"/>
            <a:ext cx="2386213" cy="18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eñora de Cabello\Documents\DCIM\100OLYMP\P52401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643182"/>
            <a:ext cx="2386680" cy="172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Señora de Cabello\Documents\DCIM\100OLYMP\P52100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03" y="4932394"/>
            <a:ext cx="2386681" cy="17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ACTIVIDADES ESCUELA PARTICIPACION SOCIAL\actividades de enseñanza aprendizaje\IMG_487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87800"/>
            <a:ext cx="2376264" cy="17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26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1071538" y="1285860"/>
            <a:ext cx="692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7 Capacitación alumnos y profesores del Plato del Buen Comer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285852" y="3070397"/>
            <a:ext cx="65722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095750" algn="l"/>
              </a:tabLst>
            </a:pP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elaboro un taller con los 544 niños y 32 profesores, con el que   aprendieron   a identificar  los grupos de alimentos y sus combinaciones para una Alimentación Saludable</a:t>
            </a:r>
            <a:endParaRPr lang="es-E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26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4 Marcador de contenido" descr="C:\Users\Señora de Cabello\Pictures\TALLER 1.png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2203748" cy="185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C:\Users\Señora de Cabello\Pictures\TALLER 6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643050"/>
            <a:ext cx="1724739" cy="159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C:\Users\Señora de Cabello\Pictures\TALLER 5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14752"/>
            <a:ext cx="2142533" cy="187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C:\Users\Señora de Cabello\Pictures\TALLER 4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857628"/>
            <a:ext cx="1933636" cy="187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C:\Users\Señora de Cabello\Pictures\PLAYERAS 2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500438"/>
            <a:ext cx="1724739" cy="13968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19 Rectángulo"/>
          <p:cNvSpPr/>
          <p:nvPr/>
        </p:nvSpPr>
        <p:spPr>
          <a:xfrm>
            <a:off x="2285984" y="50004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Elaboración del Plato del Bien Comer</a:t>
            </a:r>
          </a:p>
        </p:txBody>
      </p:sp>
      <p:pic>
        <p:nvPicPr>
          <p:cNvPr id="21" name="Picture 3" descr="D:\ACTIVIDADES ESCUELA PARTICIPACION SOCIAL\actividades de enseñanza aprendizaje\IMG_486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2068165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5013176"/>
            <a:ext cx="18002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26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285984" y="4943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Entrega De Playeras Del Plato El Bien Comer</a:t>
            </a:r>
          </a:p>
        </p:txBody>
      </p:sp>
      <p:pic>
        <p:nvPicPr>
          <p:cNvPr id="14" name="Picture 4" descr="C:\Users\Señora de Cabello\Documents\DCIM\100OLYMP\P523009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687566" y="1972930"/>
            <a:ext cx="3799696" cy="354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365760" y="2643182"/>
            <a:ext cx="4041648" cy="2802042"/>
          </a:xfrm>
          <a:prstGeom prst="rect">
            <a:avLst/>
          </a:prstGeom>
        </p:spPr>
        <p:txBody>
          <a:bodyPr/>
          <a:lstStyle/>
          <a:p>
            <a:pPr lvl="0" algn="just">
              <a:lnSpc>
                <a:spcPct val="115000"/>
              </a:lnSpc>
              <a:tabLst>
                <a:tab pos="4095750" algn="l"/>
              </a:tabLst>
            </a:pPr>
            <a:r>
              <a:rPr lang="es-MX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Calibri"/>
                <a:cs typeface="Times New Roman"/>
              </a:rPr>
              <a:t>Se entregaron </a:t>
            </a:r>
            <a:r>
              <a:rPr lang="es-MX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Calibri"/>
                <a:cs typeface="Times New Roman"/>
              </a:rPr>
              <a:t>las playeras a los </a:t>
            </a:r>
            <a:r>
              <a:rPr lang="es-MX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Calibri"/>
                <a:cs typeface="Times New Roman"/>
              </a:rPr>
              <a:t>educandos, </a:t>
            </a:r>
            <a:r>
              <a:rPr lang="es-MX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Calibri"/>
                <a:cs typeface="Times New Roman"/>
              </a:rPr>
              <a:t>del Plato del </a:t>
            </a:r>
            <a:r>
              <a:rPr lang="es-MX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Calibri"/>
                <a:cs typeface="Times New Roman"/>
              </a:rPr>
              <a:t>Bien Comer.</a:t>
            </a:r>
            <a:endParaRPr lang="es-ES" sz="2800" dirty="0">
              <a:solidFill>
                <a:prstClr val="black">
                  <a:lumMod val="50000"/>
                  <a:lumOff val="50000"/>
                </a:prstClr>
              </a:solidFill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26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57200" y="1114420"/>
            <a:ext cx="8229600" cy="16002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tabLst>
                <a:tab pos="4095750" algn="l"/>
              </a:tabLst>
            </a:pPr>
            <a:r>
              <a:rPr lang="es-MX" sz="3600" dirty="0" smtClean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7 Capacitación </a:t>
            </a:r>
            <a:r>
              <a:rPr lang="es-MX" sz="36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de Alumnos y </a:t>
            </a:r>
            <a:r>
              <a:rPr lang="es-MX" sz="3600" dirty="0" smtClean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Profesores</a:t>
            </a:r>
            <a:r>
              <a:rPr lang="es-ES" sz="36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3600" dirty="0" smtClean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en Loncheras  Saludables</a:t>
            </a:r>
            <a:endParaRPr lang="es-ES" sz="3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25922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buNone/>
              <a:tabLst>
                <a:tab pos="4095750" algn="l"/>
              </a:tabLst>
            </a:pPr>
            <a:r>
              <a:rPr lang="es-MX" sz="2800" dirty="0" smtClean="0">
                <a:latin typeface="Arial"/>
                <a:ea typeface="Calibri"/>
                <a:cs typeface="Times New Roman"/>
              </a:rPr>
              <a:t>Capacitación a los 544 alumnos  y 32 Profesores en </a:t>
            </a:r>
            <a:r>
              <a:rPr lang="es-MX" sz="2800" dirty="0">
                <a:latin typeface="Arial"/>
                <a:ea typeface="Calibri"/>
                <a:cs typeface="Times New Roman"/>
              </a:rPr>
              <a:t>Loncheras </a:t>
            </a:r>
            <a:r>
              <a:rPr lang="es-MX" sz="2800" dirty="0" smtClean="0">
                <a:latin typeface="Arial"/>
                <a:ea typeface="Calibri"/>
                <a:cs typeface="Times New Roman"/>
              </a:rPr>
              <a:t>Saludables, con lo  que los niños aprendieron a consumir alimentos nutritivos a la hora del recreo, actividad que se reforzó con supervisión de las mismas </a:t>
            </a:r>
            <a:r>
              <a:rPr lang="es-MX" sz="2800" dirty="0">
                <a:latin typeface="Arial"/>
                <a:ea typeface="Calibri"/>
                <a:cs typeface="Times New Roman"/>
              </a:rPr>
              <a:t> </a:t>
            </a:r>
            <a:endParaRPr lang="es-ES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4095750" algn="l"/>
              </a:tabLst>
            </a:pPr>
            <a:r>
              <a:rPr lang="es-MX" sz="2800" dirty="0">
                <a:latin typeface="Arial"/>
                <a:ea typeface="Calibri"/>
                <a:cs typeface="Times New Roman"/>
              </a:rPr>
              <a:t> </a:t>
            </a:r>
            <a:endParaRPr lang="es-ES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4095750" algn="l"/>
              </a:tabLst>
            </a:pPr>
            <a:endParaRPr lang="es-ES" sz="2800" dirty="0"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26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357290" y="1628800"/>
            <a:ext cx="64294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/>
                <a:cs typeface="Times New Roman"/>
              </a:rPr>
              <a:t>“</a:t>
            </a:r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/>
                <a:cs typeface="Times New Roman"/>
              </a:rPr>
              <a:t>Promoción de una alimentación adecuada para la prevención de sobrepeso y obesidad en la población escolar de las escuelas Escuela Primaria Canadá y Participación Social de la Delegación Iztacalco de la Ciudad de México”, 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/>
                <a:cs typeface="Times New Roman"/>
              </a:rPr>
              <a:t>tiene como objetivo principal el de desacelerar la prevalencia de sobrepeso y obesidad en los alumnos de estas escuelas, a través de acciones de promoción de la salud.</a:t>
            </a:r>
            <a:endParaRPr lang="es-E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33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57200" y="328602"/>
            <a:ext cx="8229600" cy="1600200"/>
          </a:xfrm>
        </p:spPr>
        <p:txBody>
          <a:bodyPr/>
          <a:lstStyle/>
          <a:p>
            <a:r>
              <a:rPr lang="es-ES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7 Taller </a:t>
            </a:r>
            <a:r>
              <a:rPr lang="es-ES" sz="3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s-ES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s-ES" sz="3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Nutrición </a:t>
            </a:r>
            <a:r>
              <a:rPr lang="es-ES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 Niños</a:t>
            </a:r>
            <a:endParaRPr lang="es-ES" sz="3600" dirty="0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57200" y="2046309"/>
            <a:ext cx="8229600" cy="33989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Se diseñó  taller de Nutrición con los alumnos y profesores para crear conciencia de como elaborar  sus menús combinando los tres grupos de alimentos y fomentando el consumo de Agua simple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33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27687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s-MX" sz="3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s-MX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Promover alimentación saludable y Plato del bien Comer</a:t>
            </a:r>
            <a:r>
              <a:rPr lang="es-MX" sz="4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ES" sz="4400" dirty="0"/>
              <a:t/>
            </a:r>
            <a:br>
              <a:rPr lang="es-ES" sz="4400" dirty="0"/>
            </a:br>
            <a:endParaRPr lang="es-ES" sz="4400" dirty="0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28596" y="2268322"/>
            <a:ext cx="8229600" cy="1946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Se realizaron  </a:t>
            </a:r>
            <a:r>
              <a:rPr lang="es-MX" dirty="0">
                <a:latin typeface="Arial" pitchFamily="34" charset="0"/>
                <a:cs typeface="Arial" pitchFamily="34" charset="0"/>
              </a:rPr>
              <a:t>durante los meses de Mayo, Junio y Julio, campañas que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propiciaron  </a:t>
            </a:r>
            <a:r>
              <a:rPr lang="es-MX" dirty="0">
                <a:latin typeface="Arial" pitchFamily="34" charset="0"/>
                <a:cs typeface="Arial" pitchFamily="34" charset="0"/>
              </a:rPr>
              <a:t>hábitos alimentarios saludables, utilizando como apoyo el plato del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bien </a:t>
            </a:r>
            <a:r>
              <a:rPr lang="es-MX" dirty="0">
                <a:latin typeface="Arial" pitchFamily="34" charset="0"/>
                <a:cs typeface="Arial" pitchFamily="34" charset="0"/>
              </a:rPr>
              <a:t>comer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dirty="0"/>
              <a:t> 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5" name="Picture 4" descr="C:\Users\Señora de Cabello\Documents\DCIM\Nueva carpeta\P60103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840677"/>
            <a:ext cx="2520280" cy="191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ACTIVIDADES ESCUELA PARTICIPACION SOCIAL\actividades de enseñanza aprendizaje\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50" y="3987782"/>
            <a:ext cx="2392629" cy="210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33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57200" y="828668"/>
            <a:ext cx="8229600" cy="1600200"/>
          </a:xfrm>
        </p:spPr>
        <p:txBody>
          <a:bodyPr/>
          <a:lstStyle/>
          <a:p>
            <a:pPr lvl="0"/>
            <a:r>
              <a:rPr lang="es-MX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9 Periódico mural</a:t>
            </a:r>
            <a:br>
              <a:rPr lang="es-MX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s-MX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El Plato del Bien comer </a:t>
            </a:r>
            <a:endParaRPr lang="es-ES" sz="3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57200" y="2428869"/>
            <a:ext cx="8229600" cy="3160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 </a:t>
            </a:r>
            <a:endParaRPr lang="es-ES" dirty="0"/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Se Elaboraron </a:t>
            </a:r>
            <a:r>
              <a:rPr lang="es-MX" dirty="0">
                <a:latin typeface="Arial" pitchFamily="34" charset="0"/>
                <a:cs typeface="Arial" pitchFamily="34" charset="0"/>
              </a:rPr>
              <a:t>con la participación de los alumnos y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todo el personal de las escuelas, los periódicos murales </a:t>
            </a:r>
            <a:r>
              <a:rPr lang="es-MX" dirty="0">
                <a:latin typeface="Arial" pitchFamily="34" charset="0"/>
                <a:cs typeface="Arial" pitchFamily="34" charset="0"/>
              </a:rPr>
              <a:t>sobre el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latin typeface="Arial" pitchFamily="34" charset="0"/>
                <a:cs typeface="Arial" pitchFamily="34" charset="0"/>
              </a:rPr>
              <a:t>El Plato del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Bien </a:t>
            </a:r>
            <a:r>
              <a:rPr lang="es-MX" dirty="0">
                <a:latin typeface="Arial" pitchFamily="34" charset="0"/>
                <a:cs typeface="Arial" pitchFamily="34" charset="0"/>
              </a:rPr>
              <a:t>Comer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dirty="0">
                <a:latin typeface="Arial" pitchFamily="34" charset="0"/>
                <a:cs typeface="Arial" pitchFamily="34" charset="0"/>
              </a:rPr>
              <a:t>poniendo en practica los conocimientos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adquiridos, </a:t>
            </a:r>
            <a:r>
              <a:rPr lang="es-MX" dirty="0">
                <a:latin typeface="Arial" pitchFamily="34" charset="0"/>
                <a:cs typeface="Arial" pitchFamily="34" charset="0"/>
              </a:rPr>
              <a:t>con el objeto de tener una vida mas saludables y una actitud critica de la selección de los alimentos y efectos negativos de un alimentación no adecuada.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33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000364" y="928670"/>
            <a:ext cx="4303870" cy="851163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9 Periódico Mural Del Plato Del Bien Comer</a:t>
            </a:r>
            <a:endParaRPr lang="es-ES" sz="3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5 Marcador de contenido" descr="C:\Users\Señora de Cabello\Pictures\PERIODICO 4.png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071942"/>
            <a:ext cx="1928826" cy="123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C:\Users\Señora de Cabello\Pictures\PERIODICO 3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429000"/>
            <a:ext cx="4286280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C:\Users\Señora de Cabello\Documents\DCIM\canada\P50801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7535" y="1714488"/>
            <a:ext cx="1960745" cy="13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Señora de Cabello\Documents\DCIM\canada\P508015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857364"/>
            <a:ext cx="1935227" cy="129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ACTIVIDADES ESCUELA PARTICIPACION SOCIAL\9\3.-mura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016224" cy="17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ACTIVIDADES ESCUELA PARTICIPACION SOCIAL\9\P515007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0882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409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500034" y="542916"/>
            <a:ext cx="8229600" cy="1600200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tabLst>
                <a:tab pos="4095750" algn="l"/>
              </a:tabLst>
            </a:pPr>
            <a:r>
              <a:rPr lang="es-ES" sz="15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s-ES" sz="15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s-ES" sz="36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10 </a:t>
            </a:r>
            <a:r>
              <a:rPr lang="es-MX" sz="3600" dirty="0" smtClean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Padres </a:t>
            </a:r>
            <a:r>
              <a:rPr lang="es-MX" sz="36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c</a:t>
            </a:r>
            <a:r>
              <a:rPr lang="es-MX" sz="3600" dirty="0" smtClean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apacitados en la</a:t>
            </a:r>
            <a:br>
              <a:rPr lang="es-MX" sz="3600" dirty="0" smtClean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es-MX" sz="3600" dirty="0" smtClean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 confección de menús saludables</a:t>
            </a:r>
            <a:r>
              <a:rPr lang="es-ES" sz="36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s-ES" sz="36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es-ES" sz="3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842994" y="1844824"/>
            <a:ext cx="8229600" cy="34720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buNone/>
              <a:tabLst>
                <a:tab pos="4095750" algn="l"/>
              </a:tabLst>
            </a:pPr>
            <a:r>
              <a:rPr lang="es-MX" dirty="0">
                <a:latin typeface="Arial"/>
                <a:ea typeface="Calibri"/>
                <a:cs typeface="Times New Roman"/>
              </a:rPr>
              <a:t> </a:t>
            </a:r>
            <a:endParaRPr lang="es-ES" sz="28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4095750" algn="l"/>
              </a:tabLst>
            </a:pPr>
            <a:r>
              <a:rPr lang="es-MX" sz="2900" dirty="0">
                <a:latin typeface="Arial"/>
                <a:ea typeface="Calibri"/>
                <a:cs typeface="Times New Roman"/>
              </a:rPr>
              <a:t>Se </a:t>
            </a:r>
            <a:r>
              <a:rPr lang="es-MX" sz="2900" dirty="0" smtClean="0">
                <a:latin typeface="Arial"/>
                <a:ea typeface="Calibri"/>
                <a:cs typeface="Times New Roman"/>
              </a:rPr>
              <a:t>capacitó a   los  </a:t>
            </a:r>
            <a:r>
              <a:rPr lang="es-MX" sz="2900" dirty="0">
                <a:latin typeface="Arial"/>
                <a:ea typeface="Calibri"/>
                <a:cs typeface="Times New Roman"/>
              </a:rPr>
              <a:t>padres de familia  de </a:t>
            </a:r>
            <a:r>
              <a:rPr lang="es-MX" sz="2900" dirty="0" smtClean="0">
                <a:latin typeface="Arial"/>
                <a:ea typeface="Calibri"/>
                <a:cs typeface="Times New Roman"/>
              </a:rPr>
              <a:t>las escuelas en los temas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4095750" algn="l"/>
              </a:tabLst>
            </a:pPr>
            <a:endParaRPr lang="es-MX" sz="2900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095750" algn="l"/>
              </a:tabLst>
            </a:pPr>
            <a:r>
              <a:rPr lang="es-MX" sz="2900" dirty="0" smtClean="0">
                <a:latin typeface="Arial"/>
                <a:ea typeface="Calibri"/>
                <a:cs typeface="Times New Roman"/>
              </a:rPr>
              <a:t>Plato del Bien Comer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095750" algn="l"/>
              </a:tabLst>
            </a:pPr>
            <a:r>
              <a:rPr lang="es-MX" sz="2900" dirty="0" smtClean="0">
                <a:latin typeface="Arial"/>
                <a:ea typeface="Calibri"/>
                <a:cs typeface="Times New Roman"/>
              </a:rPr>
              <a:t>Combinaciones saludables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095750" algn="l"/>
              </a:tabLst>
            </a:pPr>
            <a:r>
              <a:rPr lang="es-MX" sz="2900" dirty="0" smtClean="0">
                <a:latin typeface="Arial"/>
                <a:ea typeface="Calibri"/>
                <a:cs typeface="Times New Roman"/>
              </a:rPr>
              <a:t>Elaboración de Menús Saludables</a:t>
            </a:r>
            <a:endParaRPr lang="es-MX" sz="2900" dirty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095750" algn="l"/>
              </a:tabLst>
            </a:pPr>
            <a:r>
              <a:rPr lang="es-MX" sz="2900" dirty="0" smtClean="0">
                <a:latin typeface="Arial"/>
                <a:ea typeface="Calibri"/>
                <a:cs typeface="Times New Roman"/>
              </a:rPr>
              <a:t>Loncheras Saludables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095750" algn="l"/>
              </a:tabLst>
            </a:pPr>
            <a:r>
              <a:rPr lang="es-MX" sz="2900" dirty="0" smtClean="0">
                <a:latin typeface="Arial"/>
                <a:ea typeface="Calibri"/>
                <a:cs typeface="Times New Roman"/>
              </a:rPr>
              <a:t>Ingesta de Agua simple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4095750" algn="l"/>
              </a:tabLst>
            </a:pPr>
            <a:endParaRPr lang="es-ES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4095750" algn="l"/>
              </a:tabLst>
            </a:pPr>
            <a:r>
              <a:rPr lang="es-MX" dirty="0">
                <a:latin typeface="Arial"/>
                <a:ea typeface="Calibri"/>
                <a:cs typeface="Times New Roman"/>
              </a:rPr>
              <a:t> </a:t>
            </a:r>
            <a:endParaRPr lang="es-ES" sz="2800" dirty="0"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26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785786" y="285728"/>
            <a:ext cx="7554168" cy="1143008"/>
          </a:xfrm>
        </p:spPr>
        <p:txBody>
          <a:bodyPr/>
          <a:lstStyle/>
          <a:p>
            <a:r>
              <a:rPr lang="es-E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Capacitación padres </a:t>
            </a:r>
            <a:br>
              <a:rPr lang="es-E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s-E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 familia</a:t>
            </a:r>
            <a:endParaRPr lang="es-ES" sz="3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Señora de Cabello\Documents\DCIM\100OLYMP\P524013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05" y="4143380"/>
            <a:ext cx="2389381" cy="19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ñora de Cabello\Documents\DCIM\100OLYMP\P5160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28" y="1593736"/>
            <a:ext cx="2808701" cy="202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214818"/>
            <a:ext cx="2936105" cy="20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D:\ACTIVIDADES ESCUELA PARTICIPACION SOCIAL\7\IMG_168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2446517" cy="220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26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785786" y="428604"/>
            <a:ext cx="7901014" cy="1171596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Capacitación padres de familia en </a:t>
            </a:r>
            <a:br>
              <a:rPr lang="es-E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s-E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Loncheras Saludables</a:t>
            </a:r>
            <a:endParaRPr lang="es-ES" sz="3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3 Marcador de contenido" descr="C:\Users\Señora de Cabello\Documents\DCIM\100OLYMP\P5180025.JPG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8" y="1977830"/>
            <a:ext cx="2765316" cy="142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C:\Users\Señora de Cabello\Documents\DCIM\100OLYMP\P518002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4" y="3786190"/>
            <a:ext cx="2284339" cy="172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C:\Users\Señora de Cabello\Documents\DCIM\100OLYMP\P518002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27" y="5029948"/>
            <a:ext cx="1966109" cy="149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C:\Users\Señora de Cabello\Documents\DCIM\100OLYMP\P518002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20" y="3963563"/>
            <a:ext cx="2143120" cy="175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 descr="C:\Users\Señora de Cabello\Documents\DCIM\100OLYMP\P516001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43" y="2596433"/>
            <a:ext cx="1865517" cy="146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" descr="D:\ACTIVIDADES ESCUELA PARTICIPACION SOCIAL\7\IMG_168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560938" cy="22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33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857224" y="642918"/>
            <a:ext cx="7472386" cy="957282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Capacitación </a:t>
            </a:r>
            <a:r>
              <a:rPr lang="es-ES" sz="3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s-ES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s-ES" sz="3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ES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 ingesta del </a:t>
            </a:r>
            <a:br>
              <a:rPr lang="es-ES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agua simple</a:t>
            </a:r>
            <a:endParaRPr lang="es-ES" sz="3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3 Marcador de contenido" descr="G:\DCIM\100OLYMP\P5310328.JPG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00" y="2335340"/>
            <a:ext cx="2092239" cy="126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G:\DCIM\100OLYMP\P531033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357694"/>
            <a:ext cx="1928322" cy="131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G:\DCIM\100OLYMP\P531033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60" y="2071678"/>
            <a:ext cx="2278054" cy="157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C:\Users\Señora de Cabello\Documents\DCIM\Nueva carpeta\P53103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10" y="1992456"/>
            <a:ext cx="1928322" cy="193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Señora de Cabello\Documents\DCIM\Nueva carpeta\P531033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286256"/>
            <a:ext cx="2026857" cy="21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Señora de Cabello\Documents\DCIM\Nueva carpeta\P531033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32" y="4071942"/>
            <a:ext cx="1828082" cy="166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26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500034" y="1331467"/>
            <a:ext cx="8229600" cy="66877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Conclusiones</a:t>
            </a:r>
            <a:endParaRPr lang="es-E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57200" y="2046309"/>
            <a:ext cx="8229600" cy="4118995"/>
          </a:xfrm>
        </p:spPr>
        <p:txBody>
          <a:bodyPr/>
          <a:lstStyle/>
          <a:p>
            <a:pPr algn="just"/>
            <a:r>
              <a:rPr lang="es-MX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Con la participación y   </a:t>
            </a:r>
            <a:r>
              <a:rPr lang="es-MX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apertura que </a:t>
            </a:r>
            <a:r>
              <a:rPr lang="es-MX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dieron  las Directoras, Profesores  </a:t>
            </a:r>
            <a:r>
              <a:rPr lang="es-MX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la Escuela y equipo de trabajo  </a:t>
            </a:r>
            <a:r>
              <a:rPr lang="es-MX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se logro cubrir todas las actividades al 100% y así </a:t>
            </a:r>
            <a:r>
              <a:rPr lang="es-MX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estar en posibilidad de  </a:t>
            </a:r>
            <a:r>
              <a:rPr lang="es-MX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Certificar </a:t>
            </a:r>
            <a:r>
              <a:rPr lang="es-MX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al plantel </a:t>
            </a:r>
            <a:r>
              <a:rPr lang="es-MX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como “Escuela Saludables” en un futuro</a:t>
            </a:r>
            <a:r>
              <a:rPr lang="es-MX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Los refrigerios escolares fueron modificados por los alumnos de la Escuela Canadá ingiriendo diario las Loncheras Saludables y agua simple a la hora del recreo</a:t>
            </a:r>
            <a:endParaRPr lang="es-ES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14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500034" y="1331467"/>
            <a:ext cx="8229600" cy="66877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Conclusiones</a:t>
            </a:r>
            <a:endParaRPr lang="es-E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57200" y="1218066"/>
            <a:ext cx="8229600" cy="478270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4095750" algn="l"/>
              </a:tabLst>
            </a:pPr>
            <a:r>
              <a:rPr lang="es-MX" b="1" dirty="0">
                <a:latin typeface="Arial"/>
                <a:ea typeface="Calibri"/>
                <a:cs typeface="Times New Roman"/>
              </a:rPr>
              <a:t> </a:t>
            </a:r>
            <a:endParaRPr lang="es-ES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4095750" algn="l"/>
              </a:tabLst>
            </a:pPr>
            <a:r>
              <a:rPr lang="es-ES" sz="3800" dirty="0" smtClean="0">
                <a:ea typeface="Calibri"/>
                <a:cs typeface="Times New Roman"/>
              </a:rPr>
              <a:t> </a:t>
            </a:r>
            <a:r>
              <a:rPr lang="es-MX" sz="3800" dirty="0">
                <a:latin typeface="Arial"/>
                <a:ea typeface="Calibri"/>
                <a:cs typeface="Times New Roman"/>
              </a:rPr>
              <a:t> </a:t>
            </a:r>
            <a:endParaRPr lang="es-ES" sz="3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095750" algn="l"/>
              </a:tabLst>
            </a:pPr>
            <a:r>
              <a:rPr lang="es-MX" sz="4400" dirty="0">
                <a:latin typeface="Arial"/>
                <a:ea typeface="Calibri"/>
                <a:cs typeface="Times New Roman"/>
              </a:rPr>
              <a:t>Se logro concientizar a los alumnos profesores y padres de familia para mejorar sus hábitos alimenticios logrando la capacidad de decidir de como y porque están eligiendo alimentos mas saludables para un estado optimo de salud  de acuerdo a sus condiciones </a:t>
            </a:r>
            <a:r>
              <a:rPr lang="es-MX" sz="4400" dirty="0" smtClean="0">
                <a:latin typeface="Arial"/>
                <a:ea typeface="Calibri"/>
                <a:cs typeface="Times New Roman"/>
              </a:rPr>
              <a:t>socioeconómicas </a:t>
            </a:r>
            <a:r>
              <a:rPr lang="es-MX" sz="4400" dirty="0">
                <a:latin typeface="Arial"/>
                <a:ea typeface="Calibri"/>
                <a:cs typeface="Times New Roman"/>
              </a:rPr>
              <a:t>y culturales</a:t>
            </a:r>
            <a:r>
              <a:rPr lang="es-MX" sz="4400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095750" algn="l"/>
              </a:tabLst>
            </a:pPr>
            <a:endParaRPr lang="es-ES" sz="4400" dirty="0">
              <a:ea typeface="Calibri"/>
              <a:cs typeface="Times New Roman"/>
            </a:endParaRPr>
          </a:p>
          <a:p>
            <a:pPr algn="just"/>
            <a:r>
              <a:rPr lang="es-MX" sz="4400" dirty="0" smtClean="0">
                <a:latin typeface="Arial" pitchFamily="34" charset="0"/>
                <a:cs typeface="Arial" pitchFamily="34" charset="0"/>
              </a:rPr>
              <a:t>Las actividades que se realizaron en promoción de la salud sensibilizaron   a la población para que consuman  alimentos saludables  e ingieran  agua simple en vez de jugos, néctares, refrescos o bebidas embotelladas para así disminuir el consumo de azucares simples</a:t>
            </a:r>
            <a:endParaRPr lang="es-ES" sz="4400" dirty="0" smtClean="0">
              <a:latin typeface="Arial" pitchFamily="34" charset="0"/>
              <a:cs typeface="Arial" pitchFamily="34" charset="0"/>
            </a:endParaRPr>
          </a:p>
          <a:p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26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857224" y="3140536"/>
            <a:ext cx="7358114" cy="203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Font typeface="Arial" pitchFamily="34" charset="0"/>
              <a:buChar char="•"/>
              <a:tabLst>
                <a:tab pos="4095750" algn="l"/>
              </a:tabLst>
            </a:pPr>
            <a:r>
              <a:rPr lang="es-MX" sz="2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MX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Calibri"/>
                <a:cs typeface="Times New Roman"/>
              </a:rPr>
              <a:t>En ambas escuelas quedaron conformados los Comités, con 6 integrantes padres de familia de los cuales se nombro 1 presidente 1 secretario y 4 Vocales</a:t>
            </a:r>
            <a:r>
              <a:rPr lang="es-MX" sz="2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Calibri"/>
                <a:cs typeface="Times New Roman"/>
              </a:rPr>
              <a:t>.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928662" y="1573588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1.1 Conformación de Comités del Establecimiento del consumo escolar</a:t>
            </a:r>
            <a:r>
              <a:rPr lang="es-ES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es-ES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endParaRPr lang="es-ES" sz="3200" dirty="0" smtClean="0">
              <a:solidFill>
                <a:srgbClr val="00B0F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33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500034" y="1331467"/>
            <a:ext cx="8229600" cy="66877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Conclusiones</a:t>
            </a:r>
            <a:endParaRPr lang="es-E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57200" y="1816324"/>
            <a:ext cx="8229600" cy="4420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400" dirty="0">
                <a:latin typeface="Arial" pitchFamily="34" charset="0"/>
                <a:cs typeface="Arial" pitchFamily="34" charset="0"/>
              </a:rPr>
              <a:t> </a:t>
            </a:r>
            <a:endParaRPr lang="es-ES" sz="3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En los </a:t>
            </a:r>
            <a:r>
              <a:rPr lang="es-MX" dirty="0">
                <a:latin typeface="Arial" pitchFamily="34" charset="0"/>
                <a:cs typeface="Arial" pitchFamily="34" charset="0"/>
              </a:rPr>
              <a:t>establecimientos de consumo escolar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se logro mejorar notablemente el </a:t>
            </a:r>
            <a:r>
              <a:rPr lang="es-MX" dirty="0">
                <a:latin typeface="Arial" pitchFamily="34" charset="0"/>
                <a:cs typeface="Arial" pitchFamily="34" charset="0"/>
              </a:rPr>
              <a:t>expidiendo alimentos saludables 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modificando   </a:t>
            </a:r>
            <a:r>
              <a:rPr lang="es-MX" dirty="0">
                <a:latin typeface="Arial" pitchFamily="34" charset="0"/>
                <a:cs typeface="Arial" pitchFamily="34" charset="0"/>
              </a:rPr>
              <a:t>el manejo de los alimentos, utensilios, aseo personal, dinero, al igual la  calidad, cantidad y variedad de los alimentos,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tanto en los </a:t>
            </a:r>
            <a:r>
              <a:rPr lang="es-MX" dirty="0">
                <a:latin typeface="Arial" pitchFamily="34" charset="0"/>
                <a:cs typeface="Arial" pitchFamily="34" charset="0"/>
              </a:rPr>
              <a:t>vendedores internos como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externos, </a:t>
            </a:r>
            <a:r>
              <a:rPr lang="es-MX" dirty="0">
                <a:latin typeface="Arial" pitchFamily="34" charset="0"/>
                <a:cs typeface="Arial" pitchFamily="34" charset="0"/>
              </a:rPr>
              <a:t>al ser supervisados y capacitados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mejoraron, </a:t>
            </a:r>
            <a:r>
              <a:rPr lang="es-MX" dirty="0">
                <a:latin typeface="Arial" pitchFamily="34" charset="0"/>
                <a:cs typeface="Arial" pitchFamily="34" charset="0"/>
              </a:rPr>
              <a:t>en base a los 10 objetivos del Acuerdo Nacional para la Salud Alimentaria.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dirty="0">
                <a:latin typeface="Arial" pitchFamily="34" charset="0"/>
                <a:cs typeface="Arial" pitchFamily="34" charset="0"/>
              </a:rPr>
              <a:t> 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33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500034" y="1331467"/>
            <a:ext cx="8229600" cy="66877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Conclusiones</a:t>
            </a:r>
            <a:endParaRPr lang="es-E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00100" y="2413338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Con las actividades realizadas se impacto en la  conciencia de niños, padres y profesores en la problemática que se esta presentando de incremento de sobrepeso y obesidad a edades tempranas por la falta de actividad física y los malos hábitos de alimentación.</a:t>
            </a:r>
            <a:endParaRPr lang="es-E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899592" y="5805264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500034" y="1331467"/>
            <a:ext cx="8229600" cy="66877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Recomendaciones</a:t>
            </a:r>
            <a:endParaRPr lang="es-E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57200" y="2332061"/>
            <a:ext cx="8229600" cy="3689227"/>
          </a:xfrm>
        </p:spPr>
        <p:txBody>
          <a:bodyPr/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Seguir con la supervisión semanal del Comité del Establecimiento del Consumo Escolar tanto en los establecimientos internos y externos durante el siguiente ciclo escolar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2000" dirty="0" smtClean="0">
                <a:latin typeface="Arial" pitchFamily="34" charset="0"/>
                <a:cs typeface="Arial" pitchFamily="34" charset="0"/>
              </a:rPr>
              <a:t>Es importante que los profesores continúen con la supervisión de las Loncheras Saludables y la ingesta del agua simple a la hora del recreo</a:t>
            </a:r>
            <a:r>
              <a:rPr lang="es-MX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como bebida principal y disminuir el consumo de bebidas embotelladas con un alto contenido de azúcar </a:t>
            </a:r>
            <a:endParaRPr lang="es-ES" sz="20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s-MX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20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33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500034" y="1331467"/>
            <a:ext cx="8229600" cy="66877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Recomendaciones</a:t>
            </a:r>
            <a:endParaRPr lang="es-E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0243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Seguir propiciando la integración de los padres de familia para que estén al pendiente de la alimentación de sus hijos.</a:t>
            </a:r>
          </a:p>
          <a:p>
            <a:pPr algn="just"/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Seguir teniendo el apoyo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 la Delegación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Política, para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controlar la venta de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alimentos no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saludables en los expendios extraescolares de la vía publica.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 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Seguir reforzando la practica alimentaria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nutricional 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 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consumir alimentos nutritivos en lugar de consumir 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comida “Chatarra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dirty="0">
                <a:latin typeface="Arial" pitchFamily="34" charset="0"/>
                <a:cs typeface="Arial" pitchFamily="34" charset="0"/>
              </a:rPr>
              <a:t> 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409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500034" y="1331467"/>
            <a:ext cx="8229600" cy="66877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Recomendaciones</a:t>
            </a:r>
            <a:endParaRPr lang="es-E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2 Marcador de contenido"/>
          <p:cNvSpPr>
            <a:spLocks noGrp="1"/>
          </p:cNvSpPr>
          <p:nvPr>
            <p:ph idx="1"/>
          </p:nvPr>
        </p:nvSpPr>
        <p:spPr>
          <a:xfrm>
            <a:off x="457200" y="1714299"/>
            <a:ext cx="8229600" cy="4234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 </a:t>
            </a:r>
            <a:endParaRPr lang="es-ES" dirty="0"/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Continuar fomentando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la actividad física tanto dentro como fuera del plantel en cada uno de los niños para crear el habito de la disciplina y constancia de la practica.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  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Complementar actividades por parte de los profesores dentro del salón de clases  para fortalecer la cultura de  una Alimentación Saludable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 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Continuar con el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apoyo de la Jurisdicción Sanitaria y los Centros de Salud.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409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539551" y="1281904"/>
            <a:ext cx="7909033" cy="501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 </a:t>
            </a:r>
            <a:endParaRPr lang="es-ES" dirty="0"/>
          </a:p>
          <a:p>
            <a:endParaRPr lang="es-MX" sz="2000" dirty="0" smtClean="0"/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Para el caso de los 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niños que presentaron sobrepeso y obesidad </a:t>
            </a: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 Escuela Canadá se recomienda que tengan un seguimiento de sus evaluaciones así como el manejo adecuado para una alimentación saludable y disminuir los índices obesidad y acudan a su servicio medico mas cercano y sean atendidos por un especialista en </a:t>
            </a: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Nutrición.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Seguir Reforzando  con los padres de familia los hábitos alimentarios de una alimentación saludable  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es-MX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500034" y="1331467"/>
            <a:ext cx="8229600" cy="66877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Recomendaciones</a:t>
            </a:r>
            <a:endParaRPr lang="es-E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409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2809338" y="2967335"/>
            <a:ext cx="3525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26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928662" y="1285860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2. Capacitación del Comité de los Establecimientos del Consumo Escolar</a:t>
            </a:r>
            <a:endParaRPr lang="es-ES" sz="3200" dirty="0" smtClean="0">
              <a:solidFill>
                <a:srgbClr val="00B0F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85786" y="2651510"/>
            <a:ext cx="757242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Font typeface="Arial" pitchFamily="34" charset="0"/>
              <a:buChar char="•"/>
              <a:tabLst>
                <a:tab pos="4095750" algn="l"/>
              </a:tabLst>
            </a:pPr>
            <a:r>
              <a:rPr lang="es-MX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Calibri"/>
                <a:cs typeface="Times New Roman"/>
              </a:rPr>
              <a:t>En base al Acuerdo Nacional para la Salud Alimentaria, se capacitó  a los  Comités del Establecimiento del Consumo Escolar en la preparación, manejo y expedición de alimentos.</a:t>
            </a:r>
          </a:p>
          <a:p>
            <a:pPr algn="just">
              <a:lnSpc>
                <a:spcPct val="115000"/>
              </a:lnSpc>
              <a:buFont typeface="Arial" pitchFamily="34" charset="0"/>
              <a:buChar char="•"/>
              <a:tabLst>
                <a:tab pos="4095750" algn="l"/>
              </a:tabLst>
            </a:pPr>
            <a:endParaRPr lang="es-MX" sz="1000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buFont typeface="Arial" pitchFamily="34" charset="0"/>
              <a:buChar char="•"/>
              <a:tabLst>
                <a:tab pos="4095750" algn="l"/>
              </a:tabLst>
            </a:pPr>
            <a:r>
              <a:rPr lang="es-MX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Calibri"/>
                <a:cs typeface="Times New Roman"/>
              </a:rPr>
              <a:t>La capacitación fue  continua 1 vez por  semana  durante 9 semanas, en ambas escuelas</a:t>
            </a:r>
          </a:p>
          <a:p>
            <a:pPr algn="just">
              <a:lnSpc>
                <a:spcPct val="115000"/>
              </a:lnSpc>
              <a:buFont typeface="Arial" pitchFamily="34" charset="0"/>
              <a:buChar char="•"/>
              <a:tabLst>
                <a:tab pos="4095750" algn="l"/>
              </a:tabLst>
            </a:pPr>
            <a:endParaRPr lang="es-MX" sz="1000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buFont typeface="Arial" pitchFamily="34" charset="0"/>
              <a:buChar char="•"/>
              <a:tabLst>
                <a:tab pos="4095750" algn="l"/>
              </a:tabLst>
            </a:pPr>
            <a:r>
              <a:rPr lang="es-MX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Calibri"/>
                <a:cs typeface="Times New Roman"/>
              </a:rPr>
              <a:t>El objetivo principal es que los niños  no consuman alimentos chatarra e incrementar el consumo de agua simple </a:t>
            </a:r>
          </a:p>
          <a:p>
            <a:pPr algn="just">
              <a:lnSpc>
                <a:spcPct val="115000"/>
              </a:lnSpc>
              <a:tabLst>
                <a:tab pos="4095750" algn="l"/>
              </a:tabLst>
            </a:pPr>
            <a:r>
              <a:rPr lang="es-MX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Calibri"/>
                <a:cs typeface="Times New Roman"/>
              </a:rPr>
              <a:t> </a:t>
            </a:r>
            <a:endParaRPr lang="es-ES" sz="2000" dirty="0">
              <a:solidFill>
                <a:prstClr val="black">
                  <a:lumMod val="50000"/>
                  <a:lumOff val="50000"/>
                </a:prst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33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Señora de Cabello\Documents\DCIM\canada\P50901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500174"/>
            <a:ext cx="2428892" cy="183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eñora de Cabello\Documents\MATERIAL C.S\imagen comit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786190"/>
            <a:ext cx="2708373" cy="190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eñora de Cabello\Documents\DCIM\canada\P509017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770630"/>
            <a:ext cx="2452048" cy="191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ACTIVIDADES ESCUELA PARTICIPACION SOCIAL\1\FORMACION DE COMI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2785512" cy="185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14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857224" y="1285860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3.  Seguimiento a la operación del  Establecimiento del consumo escolar</a:t>
            </a:r>
            <a:r>
              <a:rPr lang="es-E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endParaRPr lang="es-ES" sz="3200" dirty="0"/>
          </a:p>
        </p:txBody>
      </p:sp>
      <p:sp>
        <p:nvSpPr>
          <p:cNvPr id="14" name="13 Rectángulo"/>
          <p:cNvSpPr/>
          <p:nvPr/>
        </p:nvSpPr>
        <p:spPr>
          <a:xfrm>
            <a:off x="928662" y="2428868"/>
            <a:ext cx="7215238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Una vez capacitados los miembros de los CECE, se dio seguimiento  semanal a los expendedores de alimentos.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 el objeto de que se expendan únicamente alimentos autorizados por el CECE en el interior y exterior de las escuelas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4095750" algn="l"/>
              </a:tabLst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El comité superviso y realizó observaciones en base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 Acuerdo Nacional de Salud Alimentaria-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notifico a los   establecimiento interno y externo para que la siguiente semana modificara las observaciones encontradas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 con las supervisiones semanales se logro la modificación de venta de  alimentos chatarra, la disminución de grasa en la preparación de los alimentos así como la ingesta de agua simple.</a:t>
            </a:r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33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Señora de Cabello\Documents\DCIM\100OLYMP\P5160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214554"/>
            <a:ext cx="2428892" cy="13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Señora de Cabello\Documents\DCIM\100OLYMP\P5160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357562"/>
            <a:ext cx="2571768" cy="14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Señora de Cabello\Documents\DCIM\100OLYMP\P51600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477080"/>
            <a:ext cx="2357454" cy="15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1571604" y="571480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3. Supervisión del establecimiento del consumo escolar interno y en vía publica </a:t>
            </a:r>
          </a:p>
        </p:txBody>
      </p:sp>
      <p:pic>
        <p:nvPicPr>
          <p:cNvPr id="17" name="Picture 3" descr="D:\ACTIVIDADES ESCUELA PARTICIPACION SOCIAL\actividades de enseñanza aprendizaje\IMG_49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64866"/>
            <a:ext cx="2736304" cy="217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48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4 Marcador de contenido" descr="C:\Users\Señora de Cabello\Pictures\SEGUIMIENTO 1.png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486029"/>
            <a:ext cx="202882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C:\Users\Señora de Cabello\Pictures\SEGUIMIENTO 3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561484"/>
            <a:ext cx="1951117" cy="136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C:\Users\Señora de Cabello\Pictures\SEGUIMIENTO 2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561484"/>
            <a:ext cx="1876632" cy="143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C:\Users\Señora de Cabello\Pictures\SUPERVICION EXTERNA 1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14818"/>
            <a:ext cx="2000895" cy="127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C:\Users\Señora de Cabello\Pictures\SUPERVICION EXTERNA 2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214818"/>
            <a:ext cx="1891189" cy="1349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C:\Users\Señora de Cabello\Pictures\SUPERVICION EXTERNA 3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22" y="4222797"/>
            <a:ext cx="1772840" cy="13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18 Rectángulo"/>
          <p:cNvSpPr/>
          <p:nvPr/>
        </p:nvSpPr>
        <p:spPr>
          <a:xfrm>
            <a:off x="1571604" y="785794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3. Supervisión del establecimiento del consumo escolar   interno y en vía publica </a:t>
            </a:r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Promoc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57227" cy="9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4414" y="785794"/>
            <a:ext cx="1285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Aharoni" pitchFamily="2" charset="-79"/>
                <a:cs typeface="Aharoni" pitchFamily="2" charset="-79"/>
              </a:rPr>
              <a:t>Promoción </a:t>
            </a:r>
          </a:p>
          <a:p>
            <a:pPr algn="r"/>
            <a:r>
              <a:rPr lang="es-MX" sz="1200" i="1" dirty="0">
                <a:latin typeface="Aharoni" pitchFamily="2" charset="-79"/>
                <a:cs typeface="Aharoni" pitchFamily="2" charset="-79"/>
              </a:rPr>
              <a:t>de la Salud</a:t>
            </a:r>
          </a:p>
        </p:txBody>
      </p:sp>
      <p:pic>
        <p:nvPicPr>
          <p:cNvPr id="8" name="Imagen 33" descr="FOTOGRAFÍA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8291" t="25266" r="21617" b="33008"/>
          <a:stretch>
            <a:fillRect/>
          </a:stretch>
        </p:blipFill>
        <p:spPr bwMode="auto">
          <a:xfrm>
            <a:off x="214282" y="5572140"/>
            <a:ext cx="660934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5786454"/>
            <a:ext cx="1409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Entornos y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Comunidades </a:t>
            </a:r>
          </a:p>
          <a:p>
            <a:r>
              <a:rPr lang="es-MX" sz="1200" dirty="0" smtClean="0">
                <a:latin typeface="Aharoni" pitchFamily="2" charset="-79"/>
                <a:cs typeface="Aharoni" pitchFamily="2" charset="-79"/>
              </a:rPr>
              <a:t>Saludables</a:t>
            </a:r>
            <a:endParaRPr lang="es-ES" sz="1200" dirty="0"/>
          </a:p>
        </p:txBody>
      </p:sp>
      <p:pic>
        <p:nvPicPr>
          <p:cNvPr id="10" name="4 Imagen" descr="Contralorí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72" y="5857892"/>
            <a:ext cx="592118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429520" y="6429396"/>
            <a:ext cx="1473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los ojos de todos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8576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Señora de Cabello\Documents\DCIM\Nueva carpeta\P52902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339601"/>
            <a:ext cx="2400352" cy="180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eñora de Cabello\Documents\DCIM\Nueva carpeta\P52902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96" y="2367915"/>
            <a:ext cx="2642847" cy="184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ñora de Cabello\Documents\DCIM\Nueva carpeta\P529026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857760"/>
            <a:ext cx="2694728" cy="17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2071670" y="428604"/>
            <a:ext cx="5072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00B0F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Alimentación Saludable después de las 9 supervisiones</a:t>
            </a:r>
          </a:p>
        </p:txBody>
      </p:sp>
    </p:spTree>
    <p:extLst>
      <p:ext uri="{BB962C8B-B14F-4D97-AF65-F5344CB8AC3E}">
        <p14:creationId xmlns:p14="http://schemas.microsoft.com/office/powerpoint/2010/main" val="897894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2682</TotalTime>
  <Words>1464</Words>
  <Application>Microsoft Office PowerPoint</Application>
  <PresentationFormat>Presentación en pantalla (4:3)</PresentationFormat>
  <Paragraphs>390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Ejecutivo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7 Capacitación de Alumnos y Profesores en Loncheras  Saludables</vt:lpstr>
      <vt:lpstr>7 Taller de Nutrición a Niños</vt:lpstr>
      <vt:lpstr>8 Promover alimentación saludable y Plato del bien Comer. </vt:lpstr>
      <vt:lpstr> 9 Periódico mural El Plato del Bien comer </vt:lpstr>
      <vt:lpstr>9 Periódico Mural Del Plato Del Bien Comer</vt:lpstr>
      <vt:lpstr> 10 Padres capacitados en la  confección de menús saludables </vt:lpstr>
      <vt:lpstr>Capacitación padres  de familia</vt:lpstr>
      <vt:lpstr>Capacitación padres de familia en  Loncheras Saludables</vt:lpstr>
      <vt:lpstr>Capacitación de la ingesta del  agua simple</vt:lpstr>
      <vt:lpstr>Conclusiones</vt:lpstr>
      <vt:lpstr>Conclusiones</vt:lpstr>
      <vt:lpstr>Conclusiones</vt:lpstr>
      <vt:lpstr>Conclusiones</vt:lpstr>
      <vt:lpstr>Recomendaciones</vt:lpstr>
      <vt:lpstr>Recomendaciones</vt:lpstr>
      <vt:lpstr>Recomendaciones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Señora de Cabello</dc:creator>
  <cp:lastModifiedBy>Admin</cp:lastModifiedBy>
  <cp:revision>175</cp:revision>
  <dcterms:created xsi:type="dcterms:W3CDTF">2012-07-22T21:23:19Z</dcterms:created>
  <dcterms:modified xsi:type="dcterms:W3CDTF">2013-09-06T19:56:29Z</dcterms:modified>
</cp:coreProperties>
</file>